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mp4" ContentType="video/mp4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2"/>
    <p:sldMasterId id="2147483699" r:id="rId3"/>
  </p:sldMasterIdLst>
  <p:notesMasterIdLst>
    <p:notesMasterId r:id="rId35"/>
  </p:notesMasterIdLst>
  <p:handoutMasterIdLst>
    <p:handoutMasterId r:id="rId36"/>
  </p:handoutMasterIdLst>
  <p:sldIdLst>
    <p:sldId id="304" r:id="rId4"/>
    <p:sldId id="310" r:id="rId5"/>
    <p:sldId id="403" r:id="rId6"/>
    <p:sldId id="402" r:id="rId7"/>
    <p:sldId id="406" r:id="rId8"/>
    <p:sldId id="407" r:id="rId9"/>
    <p:sldId id="404" r:id="rId10"/>
    <p:sldId id="314" r:id="rId11"/>
    <p:sldId id="409" r:id="rId12"/>
    <p:sldId id="410" r:id="rId13"/>
    <p:sldId id="414" r:id="rId14"/>
    <p:sldId id="412" r:id="rId15"/>
    <p:sldId id="417" r:id="rId16"/>
    <p:sldId id="340" r:id="rId17"/>
    <p:sldId id="415" r:id="rId18"/>
    <p:sldId id="416" r:id="rId19"/>
    <p:sldId id="322" r:id="rId20"/>
    <p:sldId id="323" r:id="rId21"/>
    <p:sldId id="324" r:id="rId22"/>
    <p:sldId id="325" r:id="rId23"/>
    <p:sldId id="327" r:id="rId24"/>
    <p:sldId id="326" r:id="rId25"/>
    <p:sldId id="328" r:id="rId26"/>
    <p:sldId id="376" r:id="rId27"/>
    <p:sldId id="382" r:id="rId28"/>
    <p:sldId id="386" r:id="rId29"/>
    <p:sldId id="399" r:id="rId30"/>
    <p:sldId id="400" r:id="rId31"/>
    <p:sldId id="319" r:id="rId32"/>
    <p:sldId id="383" r:id="rId33"/>
    <p:sldId id="401" r:id="rId34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515"/>
    <a:srgbClr val="483C46"/>
    <a:srgbClr val="E88200"/>
    <a:srgbClr val="0097DA"/>
    <a:srgbClr val="F8696B"/>
    <a:srgbClr val="63BE7B"/>
    <a:srgbClr val="FFEB84"/>
    <a:srgbClr val="B24324"/>
    <a:srgbClr val="F2A047"/>
    <a:srgbClr val="0099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32"/>
    <p:restoredTop sz="88462"/>
  </p:normalViewPr>
  <p:slideViewPr>
    <p:cSldViewPr snapToGrid="0" snapToObjects="1">
      <p:cViewPr>
        <p:scale>
          <a:sx n="80" d="100"/>
          <a:sy n="80" d="100"/>
        </p:scale>
        <p:origin x="1576" y="8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6B408E95-8F5D-BC49-8E09-C220B4E1A75C}" type="datetimeFigureOut">
              <a:rPr lang="en-US" altLang="en-US"/>
              <a:pPr/>
              <a:t>10/12/16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F402194F-9FC2-B24E-AE25-1013940418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0258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A9474E4A-0167-1E44-9F44-1B338582AFB0}" type="datetimeFigureOut">
              <a:rPr lang="en-US" altLang="en-US"/>
              <a:pPr/>
              <a:t>10/12/16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812ACC4E-2C80-D746-8F06-8CF305C76C7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59543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Hi,</a:t>
            </a:r>
            <a:r>
              <a:rPr lang="en-US" baseline="0" dirty="0" smtClean="0"/>
              <a:t> My name is Max Ferguson. </a:t>
            </a:r>
          </a:p>
          <a:p>
            <a:r>
              <a:rPr lang="en-US" baseline="0" dirty="0" smtClean="0"/>
              <a:t>Today I’m going to dive a little deeper into the analysis we have been doing at Stanford University</a:t>
            </a:r>
          </a:p>
          <a:p>
            <a:r>
              <a:rPr lang="en-US" baseline="0" dirty="0" smtClean="0"/>
              <a:t>Show you some really cool things we can do with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ACC4E-2C80-D746-8F06-8CF305C76C7E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7356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primarily collected data using a Mori Seiki machine in the Berkeley lab. </a:t>
            </a:r>
          </a:p>
          <a:p>
            <a:r>
              <a:rPr lang="en-US" baseline="0" dirty="0" smtClean="0"/>
              <a:t>We used an infinite uptime sensor to collect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ACC4E-2C80-D746-8F06-8CF305C76C7E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6615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primarily collected data using a Mori Seiki machine in the Berkeley lab. </a:t>
            </a:r>
          </a:p>
          <a:p>
            <a:r>
              <a:rPr lang="en-US" baseline="0" dirty="0" smtClean="0"/>
              <a:t>We used an infinite uptime sensor to collect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ACC4E-2C80-D746-8F06-8CF305C76C7E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2229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use a threshold</a:t>
            </a:r>
            <a:r>
              <a:rPr lang="en-US" baseline="0" dirty="0" smtClean="0"/>
              <a:t> to assign the cut boundaries.</a:t>
            </a:r>
          </a:p>
          <a:p>
            <a:r>
              <a:rPr lang="en-US" baseline="0" dirty="0" smtClean="0"/>
              <a:t>You can see over the length of the tool life the vibration increases, as the tool wears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ACC4E-2C80-D746-8F06-8CF305C76C7E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836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Next we calculate</a:t>
            </a:r>
            <a:r>
              <a:rPr lang="en-US" baseline="0" dirty="0" smtClean="0"/>
              <a:t> the frequency content of each cut.</a:t>
            </a:r>
          </a:p>
          <a:p>
            <a:r>
              <a:rPr lang="en-US" baseline="0" dirty="0" smtClean="0"/>
              <a:t>This is </a:t>
            </a:r>
            <a:r>
              <a:rPr lang="en-US" baseline="0" dirty="0" err="1" smtClean="0"/>
              <a:t>frequencey</a:t>
            </a:r>
            <a:r>
              <a:rPr lang="en-US" baseline="0" smtClean="0"/>
              <a:t> 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ACC4E-2C80-D746-8F06-8CF305C76C7E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30525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Further</a:t>
            </a:r>
            <a:r>
              <a:rPr lang="en-US" baseline="0" dirty="0" smtClean="0"/>
              <a:t> discussion by </a:t>
            </a:r>
            <a:r>
              <a:rPr lang="en-US" baseline="0" dirty="0" err="1" smtClean="0"/>
              <a:t>Raunak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ACC4E-2C80-D746-8F06-8CF305C76C7E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791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Going</a:t>
            </a:r>
            <a:r>
              <a:rPr lang="en-US" baseline="0" dirty="0" smtClean="0"/>
              <a:t> to by showing you the cool things we can do with vibration and audio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ACC4E-2C80-D746-8F06-8CF305C76C7E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3902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Rather</a:t>
            </a:r>
            <a:r>
              <a:rPr lang="en-US" baseline="0" dirty="0" smtClean="0"/>
              <a:t> than dive straight into the mathematics I want to start by giving an overview of machine learning in a Civil engineering setting.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ACC4E-2C80-D746-8F06-8CF305C76C7E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1733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standard engineering approach.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Simplify the bridge to a system that we understand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Estimate the system parameters using common values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ACC4E-2C80-D746-8F06-8CF305C76C7E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4171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standard engineering approach.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Simplify the bridge to something that the computer can understand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Estimate the system parameters using common values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Solve the equations using a computer</a:t>
            </a:r>
          </a:p>
          <a:p>
            <a:pPr marL="228600" indent="-228600">
              <a:buAutoNum type="arabicParenR"/>
            </a:pPr>
            <a:r>
              <a:rPr lang="en-US" baseline="0" dirty="0" smtClean="0"/>
              <a:t>- The computer can simplify </a:t>
            </a:r>
          </a:p>
          <a:p>
            <a:pPr marL="228600" indent="-228600">
              <a:buAutoNum type="arabicParenR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ACC4E-2C80-D746-8F06-8CF305C76C7E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8947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</a:t>
            </a:r>
            <a:r>
              <a:rPr lang="en-US" baseline="0" dirty="0" smtClean="0"/>
              <a:t> the classical approach works well for design, it is very hard to use in practice.</a:t>
            </a:r>
          </a:p>
          <a:p>
            <a:r>
              <a:rPr lang="en-US" baseline="0" dirty="0" smtClean="0"/>
              <a:t>In may cases the sections are sufficiently complicated that it is difficult to calculate section properties</a:t>
            </a:r>
          </a:p>
          <a:p>
            <a:r>
              <a:rPr lang="en-US" baseline="0" dirty="0" smtClean="0"/>
              <a:t>Over time sections change, either loosing area, or gaining strength. This makes it hard to estimate E and I</a:t>
            </a:r>
          </a:p>
          <a:p>
            <a:r>
              <a:rPr lang="en-US" baseline="0" dirty="0" smtClean="0"/>
              <a:t>In Situ tests provide a good way to determine E. However, in many structures it is difficult/expensive to conduct tests.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ACC4E-2C80-D746-8F06-8CF305C76C7E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3945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primarily collected data using a Mori Seiki machine in the Berkeley lab. </a:t>
            </a:r>
          </a:p>
          <a:p>
            <a:r>
              <a:rPr lang="en-US" baseline="0" dirty="0" smtClean="0"/>
              <a:t>We used an infinite uptime sensor to collect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ACC4E-2C80-D746-8F06-8CF305C76C7E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14432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primarily collected data using a Mori Seiki machine in the Berkeley lab. </a:t>
            </a:r>
          </a:p>
          <a:p>
            <a:r>
              <a:rPr lang="en-US" baseline="0" dirty="0" smtClean="0"/>
              <a:t>We used an infinite uptime sensor to collect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ACC4E-2C80-D746-8F06-8CF305C76C7E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25287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primarily collected data using a Mori Seiki machine in the Berkeley lab. </a:t>
            </a:r>
          </a:p>
          <a:p>
            <a:r>
              <a:rPr lang="en-US" baseline="0" dirty="0" smtClean="0"/>
              <a:t>We used an infinite uptime sensor to collect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ACC4E-2C80-D746-8F06-8CF305C76C7E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236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63" y="6510338"/>
            <a:ext cx="1819275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397166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4798696"/>
            <a:ext cx="6059488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3221797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96020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768115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11113"/>
            <a:ext cx="4572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fld id="{2DCE287D-1398-8442-A085-44FA70858D53}" type="slidenum">
              <a:rPr lang="en-US" altLang="en-US" sz="1000">
                <a:solidFill>
                  <a:srgbClr val="7F7F7F"/>
                </a:solidFill>
                <a:latin typeface="Arial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211580"/>
            <a:ext cx="3779838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06811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242214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8" y="3788418"/>
            <a:ext cx="7707313" cy="2422143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25681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211582"/>
            <a:ext cx="3779838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783329"/>
            <a:ext cx="3779838" cy="24403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08116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8" y="1211582"/>
            <a:ext cx="3787775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8" y="3787484"/>
            <a:ext cx="3781425" cy="243615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211582"/>
            <a:ext cx="3779838" cy="243078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787484"/>
            <a:ext cx="3779838" cy="243615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91668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8" y="2051687"/>
            <a:ext cx="2954337" cy="123444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8" y="3429000"/>
            <a:ext cx="2954337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AU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1980822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8" y="1211580"/>
            <a:ext cx="7700963" cy="5012056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139026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11113"/>
            <a:ext cx="457200" cy="6096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fld id="{7DB0A953-6452-3F41-BE33-067351E0D7A0}" type="slidenum">
              <a:rPr lang="en-US" altLang="en-US" sz="1000">
                <a:solidFill>
                  <a:srgbClr val="7F7F7F"/>
                </a:solidFill>
                <a:latin typeface="Arial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1211580"/>
            <a:ext cx="3779838" cy="5012056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01961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1211581"/>
            <a:ext cx="7707862" cy="2422143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8" y="3788418"/>
            <a:ext cx="7707313" cy="2422143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2700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8" y="1211580"/>
            <a:ext cx="3787775" cy="5012056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3783329"/>
            <a:ext cx="3779838" cy="2440307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243063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479388"/>
            <a:ext cx="7707862" cy="650699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8" y="1211582"/>
            <a:ext cx="3787775" cy="243078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8" y="3787484"/>
            <a:ext cx="3781425" cy="2436152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1211582"/>
            <a:ext cx="3779838" cy="2430780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3787484"/>
            <a:ext cx="3779838" cy="2436152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229386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6415088"/>
            <a:ext cx="2046288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7" name="Picture 11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03850"/>
            <a:ext cx="8229600" cy="82463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4798696"/>
            <a:ext cx="6059488" cy="27432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3228481"/>
            <a:ext cx="8229600" cy="6158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0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452492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410325"/>
            <a:ext cx="9155113" cy="457200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7" name="Picture 10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6510338"/>
            <a:ext cx="1817688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8" y="2051687"/>
            <a:ext cx="2954337" cy="123444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8" y="3429000"/>
            <a:ext cx="2954337" cy="124396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2046816"/>
            <a:ext cx="1951038" cy="2601384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37048846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theme" Target="../theme/theme2.xml"/><Relationship Id="rId9" Type="http://schemas.openxmlformats.org/officeDocument/2006/relationships/image" Target="../media/image1.emf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479425"/>
            <a:ext cx="770731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en-US" smtClean="0"/>
              <a:t>Click to edit Master title style</a:t>
            </a:r>
            <a:endParaRPr lang="en-US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1204913"/>
            <a:ext cx="7707313" cy="5018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6415088"/>
            <a:ext cx="846137" cy="3635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charset="0"/>
              </a:defRPr>
            </a:lvl1pPr>
          </a:lstStyle>
          <a:p>
            <a:fld id="{F49A81AC-5550-6B42-B0B6-387DEE5A804F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6867525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latin typeface="Arial"/>
            </a:endParaRPr>
          </a:p>
        </p:txBody>
      </p:sp>
      <p:pic>
        <p:nvPicPr>
          <p:cNvPr id="1030" name="Picture 10" title="Stanford University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6475413"/>
            <a:ext cx="181768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9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</p:sldLayoutIdLst>
  <p:transition spd="slow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defRPr kern="1200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479425"/>
            <a:ext cx="7707313" cy="65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1204913"/>
            <a:ext cx="7707313" cy="50180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6415088"/>
            <a:ext cx="846137" cy="3635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charset="0"/>
              </a:defRPr>
            </a:lvl1pPr>
          </a:lstStyle>
          <a:p>
            <a:fld id="{F91FC1F4-668F-964B-9CE3-69B3DB21F88C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>
          <a:xfrm>
            <a:off x="-11113" y="0"/>
            <a:ext cx="9155113" cy="4572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888" y="6475413"/>
            <a:ext cx="1817687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66" r:id="rId1"/>
    <p:sldLayoutId id="2147484067" r:id="rId2"/>
    <p:sldLayoutId id="2147484068" r:id="rId3"/>
    <p:sldLayoutId id="2147484069" r:id="rId4"/>
    <p:sldLayoutId id="2147484070" r:id="rId5"/>
    <p:sldLayoutId id="2147484071" r:id="rId6"/>
    <p:sldLayoutId id="2147484072" r:id="rId7"/>
  </p:sldLayoutIdLst>
  <p:transition spd="slow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eg"/><Relationship Id="rId5" Type="http://schemas.openxmlformats.org/officeDocument/2006/relationships/image" Target="../media/image26.jpg"/><Relationship Id="rId6" Type="http://schemas.openxmlformats.org/officeDocument/2006/relationships/image" Target="../media/image27.jpg"/><Relationship Id="rId7" Type="http://schemas.openxmlformats.org/officeDocument/2006/relationships/image" Target="../media/image28.jpg"/><Relationship Id="rId8" Type="http://schemas.openxmlformats.org/officeDocument/2006/relationships/image" Target="../media/image29.jpg"/><Relationship Id="rId9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6.jpg"/><Relationship Id="rId5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tiff"/><Relationship Id="rId5" Type="http://schemas.openxmlformats.org/officeDocument/2006/relationships/image" Target="../media/image46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4" Type="http://schemas.openxmlformats.org/officeDocument/2006/relationships/image" Target="../media/image46.jpg"/><Relationship Id="rId5" Type="http://schemas.openxmlformats.org/officeDocument/2006/relationships/image" Target="../media/image55.tiff"/><Relationship Id="rId6" Type="http://schemas.openxmlformats.org/officeDocument/2006/relationships/image" Target="../media/image5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jp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ctrTitle"/>
          </p:nvPr>
        </p:nvSpPr>
        <p:spPr>
          <a:xfrm>
            <a:off x="457200" y="2254250"/>
            <a:ext cx="8229600" cy="823913"/>
          </a:xfrm>
        </p:spPr>
        <p:txBody>
          <a:bodyPr/>
          <a:lstStyle/>
          <a:p>
            <a:r>
              <a:rPr lang="en-US" altLang="en-US" sz="3200" b="1" dirty="0">
                <a:latin typeface="Arial" charset="0"/>
                <a:ea typeface="ＭＳ Ｐゴシック" charset="-128"/>
              </a:rPr>
              <a:t>Real-Time Machine Learning as </a:t>
            </a:r>
            <a:r>
              <a:rPr lang="en-US" altLang="en-US" sz="3200" b="1" dirty="0" smtClean="0">
                <a:latin typeface="Arial" charset="0"/>
                <a:ea typeface="ＭＳ Ｐゴシック" charset="-128"/>
              </a:rPr>
              <a:t>a way </a:t>
            </a:r>
            <a:r>
              <a:rPr lang="en-US" altLang="en-US" sz="3200" b="1" dirty="0">
                <a:latin typeface="Arial" charset="0"/>
                <a:ea typeface="ＭＳ Ｐゴシック" charset="-128"/>
              </a:rPr>
              <a:t>to Optimize Civil and Mechanical Systems</a:t>
            </a:r>
            <a:endParaRPr lang="en-US" altLang="en-US" sz="32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603375" y="4460875"/>
            <a:ext cx="6059488" cy="781050"/>
          </a:xfrm>
        </p:spPr>
        <p:txBody>
          <a:bodyPr/>
          <a:lstStyle/>
          <a:p>
            <a:pPr marL="0" indent="0"/>
            <a:r>
              <a:rPr lang="en-US" altLang="en-US" dirty="0">
                <a:solidFill>
                  <a:srgbClr val="595959"/>
                </a:solidFill>
                <a:latin typeface="Arial" charset="0"/>
                <a:ea typeface="ＭＳ Ｐゴシック" charset="-128"/>
              </a:rPr>
              <a:t>Engineering Informatics Group</a:t>
            </a:r>
          </a:p>
          <a:p>
            <a:pPr marL="0" indent="0"/>
            <a:r>
              <a:rPr lang="en-US" altLang="en-US" dirty="0" smtClean="0">
                <a:solidFill>
                  <a:srgbClr val="595959"/>
                </a:solidFill>
                <a:latin typeface="Arial" charset="0"/>
                <a:ea typeface="ＭＳ Ｐゴシック" charset="-128"/>
              </a:rPr>
              <a:t>10/12/16</a:t>
            </a:r>
            <a:endParaRPr lang="en-US" altLang="en-US" dirty="0">
              <a:solidFill>
                <a:srgbClr val="595959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3124368"/>
            <a:ext cx="8229600" cy="6159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Max Ferguson</a:t>
            </a:r>
            <a:endParaRPr lang="en-US" sz="1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182562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Detecting Acceleration Anomalies: Overview</a:t>
            </a:r>
            <a:endParaRPr lang="en-US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682452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latin typeface="Arial" charset="0"/>
                <a:ea typeface="ＭＳ Ｐゴシック" charset="-128"/>
              </a:rPr>
              <a:t>Predicting Material Type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- Support Vector Machine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354" y="1285266"/>
            <a:ext cx="2988790" cy="27360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/>
              <p:cNvSpPr txBox="1"/>
              <p:nvPr/>
            </p:nvSpPr>
            <p:spPr>
              <a:xfrm>
                <a:off x="809545" y="1285266"/>
                <a:ext cx="550912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ko-KR" sz="1600" dirty="0" smtClean="0">
                    <a:latin typeface="Calibri" panose="020F0502020204030204" pitchFamily="34" charset="0"/>
                  </a:rPr>
                  <a:t>Assume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600" b="1" i="1" smtClean="0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sz="1600" b="1" i="0" smtClean="0">
                            <a:solidFill>
                              <a:srgbClr val="3C45F6"/>
                            </a:solidFill>
                            <a:latin typeface="Cambria Math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altLang="ko-KR" sz="1600" dirty="0" smtClean="0">
                    <a:latin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6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600" b="0" i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o</m:t>
                        </m:r>
                      </m:sub>
                    </m:sSub>
                  </m:oMath>
                </a14:m>
                <a:r>
                  <a:rPr lang="en-US" altLang="ko-KR" sz="1600" dirty="0" smtClean="0">
                    <a:latin typeface="Calibri" panose="020F0502020204030204" pitchFamily="34" charset="0"/>
                  </a:rPr>
                  <a:t> are on the marginal lines </a:t>
                </a:r>
              </a:p>
            </p:txBody>
          </p:sp>
        </mc:Choice>
        <mc:Fallback xmlns="">
          <p:sp>
            <p:nvSpPr>
              <p:cNvPr id="101" name="TextBox 10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545" y="1285266"/>
                <a:ext cx="5509120" cy="338554"/>
              </a:xfrm>
              <a:prstGeom prst="rect">
                <a:avLst/>
              </a:prstGeom>
              <a:blipFill rotWithShape="0">
                <a:blip r:embed="rId3"/>
                <a:stretch>
                  <a:fillRect l="-442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TextBox 101"/>
          <p:cNvSpPr txBox="1"/>
          <p:nvPr/>
        </p:nvSpPr>
        <p:spPr>
          <a:xfrm>
            <a:off x="809545" y="4240388"/>
            <a:ext cx="64807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latin typeface="Calibri" panose="020F0502020204030204" pitchFamily="34" charset="0"/>
              </a:rPr>
              <a:t>Reduces an optimization problem:</a:t>
            </a:r>
          </a:p>
        </p:txBody>
      </p:sp>
      <p:grpSp>
        <p:nvGrpSpPr>
          <p:cNvPr id="103" name="Group 102"/>
          <p:cNvGrpSpPr/>
          <p:nvPr/>
        </p:nvGrpSpPr>
        <p:grpSpPr>
          <a:xfrm>
            <a:off x="809545" y="2623328"/>
            <a:ext cx="3499887" cy="1322606"/>
            <a:chOff x="468334" y="1175654"/>
            <a:chExt cx="3499887" cy="13226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Rectangle 103"/>
                <p:cNvSpPr/>
                <p:nvPr/>
              </p:nvSpPr>
              <p:spPr>
                <a:xfrm>
                  <a:off x="1323458" y="1175654"/>
                  <a:ext cx="2644763" cy="13226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6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600" b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1600">
                                    <a:latin typeface="Cambria Math"/>
                                  </a:rPr>
                                  <m:t>o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∙</m:t>
                        </m:r>
                        <m:f>
                          <m:f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ko-KR" sz="1600" b="1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𝒘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sz="1600" b="1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1" i="1">
                                    <a:latin typeface="Cambria Math"/>
                                    <a:ea typeface="Cambria Math"/>
                                  </a:rPr>
                                  <m:t>𝒘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altLang="ko-KR" sz="1600" dirty="0" smtClean="0">
                    <a:solidFill>
                      <a:schemeClr val="tx1"/>
                    </a:solidFill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ko-KR" sz="1600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0" i="1" smtClean="0">
                                    <a:latin typeface="Cambria Math"/>
                                  </a:rPr>
                                  <m:t>1+</m:t>
                                </m:r>
                                <m:r>
                                  <a:rPr lang="en-US" altLang="ko-KR" sz="1600" i="1">
                                    <a:solidFill>
                                      <a:schemeClr val="tx1"/>
                                    </a:solidFill>
                                    <a:latin typeface="Cambria Math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  <m:r>
                          <a:rPr lang="en-US" altLang="ko-KR" sz="16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/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ko-KR" sz="1600" b="1" i="1">
                                <a:latin typeface="Cambria Math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sz="1600" b="1" i="1">
                                <a:latin typeface="Cambria Math"/>
                                <a:ea typeface="Cambria Math"/>
                              </a:rPr>
                              <m:t>𝒘</m:t>
                            </m:r>
                          </m:e>
                        </m:d>
                      </m:oMath>
                    </m:oMathPara>
                  </a14:m>
                  <a:endParaRPr lang="en-US" altLang="ko-KR" sz="1600" dirty="0" smtClean="0">
                    <a:solidFill>
                      <a:schemeClr val="tx1"/>
                    </a:solidFill>
                    <a:ea typeface="Cambria Math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600" i="1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ko-KR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sz="1600" b="1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1600" b="1" i="1">
                                    <a:latin typeface="Cambria Math"/>
                                    <a:ea typeface="Cambria Math"/>
                                  </a:rPr>
                                  <m:t>𝒘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ko-KR" alt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" name="Rectangle 1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3458" y="1175654"/>
                  <a:ext cx="2644763" cy="132260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Rectangle 104"/>
            <p:cNvSpPr/>
            <p:nvPr/>
          </p:nvSpPr>
          <p:spPr>
            <a:xfrm>
              <a:off x="468334" y="1255258"/>
              <a:ext cx="9861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600" dirty="0">
                  <a:latin typeface="Calibri" panose="020F0502020204030204" pitchFamily="34" charset="0"/>
                </a:rPr>
                <a:t>Width</a:t>
              </a:r>
              <a:endParaRPr lang="ko-KR" altLang="en-US" sz="16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1414288" y="1715260"/>
                <a:ext cx="20882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(+1)</m:t>
                    </m:r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6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600" b="1">
                                <a:solidFill>
                                  <a:srgbClr val="3C45F6"/>
                                </a:solidFill>
                                <a:latin typeface="Cambria Math"/>
                              </a:rPr>
                              <m:t>+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/>
                          </a:rPr>
                          <m:t>+</m:t>
                        </m:r>
                        <m:r>
                          <a:rPr lang="en-US" altLang="ko-KR" sz="16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altLang="ko-KR" sz="1600" b="0" i="1" smtClean="0">
                        <a:latin typeface="Cambria Math"/>
                      </a:rPr>
                      <m:t>=</m:t>
                    </m:r>
                    <m:r>
                      <a:rPr lang="en-US" altLang="ko-KR" sz="1600" i="1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288" y="1715260"/>
                <a:ext cx="2088264" cy="338554"/>
              </a:xfrm>
              <a:prstGeom prst="rect">
                <a:avLst/>
              </a:prstGeom>
              <a:blipFill rotWithShape="0">
                <a:blip r:embed="rId5"/>
                <a:stretch>
                  <a:fillRect l="-29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1412551" y="2131875"/>
                <a:ext cx="206902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(−1)</m:t>
                    </m:r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6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6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6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16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60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o</m:t>
                            </m:r>
                          </m:sub>
                        </m:sSub>
                        <m:r>
                          <a:rPr lang="en-US" altLang="ko-KR" sz="1600" i="1">
                            <a:latin typeface="Cambria Math"/>
                          </a:rPr>
                          <m:t>+</m:t>
                        </m:r>
                        <m:r>
                          <a:rPr lang="en-US" altLang="ko-KR" sz="16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altLang="ko-KR" sz="1600" b="0" i="1" smtClean="0">
                        <a:latin typeface="Cambria Math"/>
                      </a:rPr>
                      <m:t>=</m:t>
                    </m:r>
                    <m:r>
                      <a:rPr lang="en-US" altLang="ko-KR" sz="1600" i="1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2551" y="2131875"/>
                <a:ext cx="2069028" cy="338554"/>
              </a:xfrm>
              <a:prstGeom prst="rect">
                <a:avLst/>
              </a:prstGeom>
              <a:blipFill rotWithShape="0">
                <a:blip r:embed="rId6"/>
                <a:stretch>
                  <a:fillRect l="-295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" name="Group 111"/>
          <p:cNvGrpSpPr/>
          <p:nvPr/>
        </p:nvGrpSpPr>
        <p:grpSpPr>
          <a:xfrm>
            <a:off x="3024354" y="4932637"/>
            <a:ext cx="4411947" cy="1019423"/>
            <a:chOff x="4071266" y="3417326"/>
            <a:chExt cx="4411947" cy="10194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/>
                <p:cNvSpPr txBox="1"/>
                <p:nvPr/>
              </p:nvSpPr>
              <p:spPr>
                <a:xfrm>
                  <a:off x="4071266" y="3417326"/>
                  <a:ext cx="1407437" cy="5604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ko-KR" sz="160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ko-KR" sz="1600" i="1" smtClean="0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600" i="0" smtClean="0">
                                    <a:latin typeface="Cambria Math"/>
                                  </a:rPr>
                                  <m:t>m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ko-KR" sz="1600" b="0" i="0" smtClean="0">
                                    <a:latin typeface="Cambria Math"/>
                                  </a:rPr>
                                  <m:t>in</m:t>
                                </m:r>
                              </m:e>
                              <m:lim>
                                <m:r>
                                  <a:rPr lang="en-US" altLang="ko-KR" sz="1600" b="1" i="1" smtClean="0">
                                    <a:latin typeface="Cambria Math"/>
                                  </a:rPr>
                                  <m:t>𝒘</m:t>
                                </m:r>
                                <m:r>
                                  <a:rPr lang="en-US" altLang="ko-KR" sz="1600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600" b="0" i="1" smtClean="0">
                                    <a:latin typeface="Cambria Math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ko-KR" sz="1600" b="0" i="1" smtClean="0">
                                <a:latin typeface="Cambria Math"/>
                              </a:rPr>
                              <m:t>   </m:t>
                            </m:r>
                            <m:f>
                              <m:fPr>
                                <m:ctrlPr>
                                  <a:rPr lang="en-US" altLang="ko-KR" sz="1600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600" b="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sz="1600" b="0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sz="1600" b="1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1" i="1">
                                    <a:latin typeface="Cambria Math"/>
                                    <a:ea typeface="Cambria Math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latin typeface="Cambria Math"/>
                                    <a:ea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ko-KR" sz="1600" b="1" i="1">
                                <a:latin typeface="Cambria Math"/>
                                <a:ea typeface="Cambria Math"/>
                              </a:rPr>
                              <m:t>𝒘</m:t>
                            </m:r>
                            <m:r>
                              <m:rPr>
                                <m:nor/>
                              </m:rPr>
                              <a:rPr lang="en-US" altLang="ko-KR" sz="1600" dirty="0">
                                <a:latin typeface="Calibri" panose="020F0502020204030204" pitchFamily="34" charset="0"/>
                              </a:rPr>
                              <m:t> </m:t>
                            </m:r>
                          </m:e>
                        </m:func>
                      </m:oMath>
                    </m:oMathPara>
                  </a14:m>
                  <a:endParaRPr lang="en-US" altLang="ko-KR" sz="1600" dirty="0" smtClean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3" name="TextBox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1266" y="3417326"/>
                  <a:ext cx="1407437" cy="56047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/>
                <p:cNvSpPr/>
                <p:nvPr/>
              </p:nvSpPr>
              <p:spPr>
                <a:xfrm>
                  <a:off x="4077200" y="4066455"/>
                  <a:ext cx="4406013" cy="3702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600" b="0" i="0" smtClean="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/>
                          </a:rPr>
                          <m:t>s</m:t>
                        </m:r>
                        <m:r>
                          <a:rPr lang="en-US" altLang="ko-KR" sz="1600" b="0" i="0" smtClean="0">
                            <a:latin typeface="Cambria Math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altLang="ko-KR" sz="1600" b="0" i="0" smtClean="0">
                            <a:latin typeface="Cambria Math"/>
                          </a:rPr>
                          <m:t>t</m:t>
                        </m:r>
                        <m:r>
                          <a:rPr lang="en-US" altLang="ko-KR" sz="1600" b="0" i="0" smtClean="0">
                            <a:latin typeface="Cambria Math"/>
                          </a:rPr>
                          <m:t>.    </m:t>
                        </m:r>
                        <m:sSup>
                          <m:sSupPr>
                            <m:ctrlPr>
                              <a:rPr lang="en-US" altLang="ko-KR" sz="160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600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sz="16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sz="16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ko-KR" sz="1600" i="1">
                                <a:latin typeface="Cambria Math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sz="1600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6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1" i="1" smtClean="0">
                                    <a:latin typeface="Cambria Math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ko-KR" sz="16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600" i="1">
                                    <a:latin typeface="Cambria Math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ko-KR" sz="16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ko-KR" sz="1600" i="1">
                                <a:latin typeface="Cambria Math"/>
                              </a:rPr>
                              <m:t>𝑏</m:t>
                            </m:r>
                            <m:r>
                              <m:rPr>
                                <m:nor/>
                              </m:rPr>
                              <a:rPr lang="en-US" altLang="ko-KR" sz="1600" dirty="0">
                                <a:latin typeface="Calibri" panose="020F0502020204030204" pitchFamily="34" charset="0"/>
                              </a:rPr>
                              <m:t> </m:t>
                            </m:r>
                          </m:e>
                        </m:d>
                        <m:r>
                          <a:rPr lang="en-US" altLang="ko-KR" sz="1600" b="0" i="1" dirty="0" smtClean="0">
                            <a:latin typeface="Cambria Math"/>
                          </a:rPr>
                          <m:t>−1</m:t>
                        </m:r>
                        <m:r>
                          <a:rPr lang="en-US" altLang="ko-KR" sz="1600" b="0" i="1" dirty="0" smtClean="0"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altLang="ko-KR" sz="1600" b="0" i="1" dirty="0" smtClean="0">
                            <a:latin typeface="Cambria Math"/>
                          </a:rPr>
                          <m:t>0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,  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𝑖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=1, …,</m:t>
                        </m:r>
                        <m:r>
                          <a:rPr lang="en-US" altLang="ko-KR" sz="1600" b="0" i="1" smtClean="0">
                            <a:latin typeface="Cambria Math"/>
                          </a:rPr>
                          <m:t>𝑚</m:t>
                        </m:r>
                      </m:oMath>
                    </m:oMathPara>
                  </a14:m>
                  <a:endParaRPr lang="ko-KR" altLang="en-US" sz="16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4" name="Rectangle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7200" y="4066455"/>
                  <a:ext cx="4406013" cy="37029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76667" b="-10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5" name="Rectangle 114"/>
          <p:cNvSpPr/>
          <p:nvPr/>
        </p:nvSpPr>
        <p:spPr>
          <a:xfrm>
            <a:off x="3024354" y="4802264"/>
            <a:ext cx="5632284" cy="13117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1302628" y="5096337"/>
                <a:ext cx="208823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latin typeface="Calibri" panose="020F0502020204030204" pitchFamily="34" charset="0"/>
                  </a:rPr>
                  <a:t>Primal problem</a:t>
                </a:r>
              </a:p>
              <a:p>
                <a:r>
                  <a:rPr lang="en-US" altLang="ko-KR" sz="1600" dirty="0" smtClean="0">
                    <a:latin typeface="Calibri" panose="020F0502020204030204" pitchFamily="34" charset="0"/>
                  </a:rPr>
                  <a:t>To find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/>
                      </a:rPr>
                      <m:t>𝒘</m:t>
                    </m:r>
                    <m:r>
                      <a:rPr lang="en-US" altLang="ko-KR" sz="1600" i="1">
                        <a:latin typeface="Cambria Math"/>
                      </a:rPr>
                      <m:t>,</m:t>
                    </m:r>
                    <m:r>
                      <a:rPr lang="en-US" altLang="ko-KR" sz="1600" i="1">
                        <a:latin typeface="Cambria Math"/>
                      </a:rPr>
                      <m:t>𝑏</m:t>
                    </m:r>
                  </m:oMath>
                </a14:m>
                <a:r>
                  <a:rPr lang="en-US" altLang="ko-KR" sz="1600" dirty="0" smtClean="0"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628" y="5096337"/>
                <a:ext cx="2088232" cy="584775"/>
              </a:xfrm>
              <a:prstGeom prst="rect">
                <a:avLst/>
              </a:prstGeom>
              <a:blipFill rotWithShape="0">
                <a:blip r:embed="rId9"/>
                <a:stretch>
                  <a:fillRect l="-1754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9117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182562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Detecting Acceleration Anomalies: Overview</a:t>
            </a:r>
            <a:endParaRPr lang="en-US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353191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182562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Detecting Acceleration Anomalies: Overview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2" name="sens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635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9302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603375" y="2051050"/>
            <a:ext cx="2954338" cy="1235075"/>
          </a:xfrm>
        </p:spPr>
        <p:txBody>
          <a:bodyPr/>
          <a:lstStyle/>
          <a:p>
            <a:r>
              <a:rPr lang="en-US" altLang="en-US" sz="4000" dirty="0" smtClean="0">
                <a:latin typeface="Arial" charset="0"/>
                <a:ea typeface="ＭＳ Ｐゴシック" charset="-128"/>
              </a:rPr>
              <a:t>Tool </a:t>
            </a:r>
            <a:r>
              <a:rPr lang="en-US" altLang="en-US" sz="4000" dirty="0" smtClean="0">
                <a:latin typeface="Arial" charset="0"/>
                <a:ea typeface="ＭＳ Ｐゴシック" charset="-128"/>
              </a:rPr>
              <a:t>Condition </a:t>
            </a:r>
            <a:r>
              <a:rPr lang="en-US" altLang="en-US" sz="4000" dirty="0" smtClean="0">
                <a:latin typeface="Arial" charset="0"/>
                <a:ea typeface="ＭＳ Ｐゴシック" charset="-128"/>
              </a:rPr>
              <a:t>Prediction</a:t>
            </a:r>
            <a:endParaRPr lang="en-US" altLang="en-US" sz="40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5" y="3429000"/>
            <a:ext cx="2954338" cy="1244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Real-Time Machine Learning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63" y="2155032"/>
            <a:ext cx="2186550" cy="2186550"/>
          </a:xfrm>
          <a:effectLst>
            <a:outerShdw blurRad="1016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56202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Tool Wear – Background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955676" y="1280713"/>
            <a:ext cx="7887382" cy="501173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Goal is to predict current state of a milling machine tool</a:t>
            </a:r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Tool wear been investigated for 40 years but never generalized</a:t>
            </a:r>
          </a:p>
          <a:p>
            <a:pPr lvl="1"/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latin typeface="Arial" charset="0"/>
                <a:ea typeface="ＭＳ Ｐゴシック" charset="-128"/>
              </a:rPr>
              <a:t>Some researchers have noted that the audio signal from the milling machine is dependent on the tool condition</a:t>
            </a:r>
            <a:endParaRPr lang="en-US" altLang="en-US" sz="2000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973" y="3905009"/>
            <a:ext cx="1892459" cy="141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033" y="3905009"/>
            <a:ext cx="1892460" cy="1419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3" y="3905009"/>
            <a:ext cx="1892460" cy="141934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939970" y="4614680"/>
            <a:ext cx="4166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445747" y="4614680"/>
            <a:ext cx="3994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596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Tool Wear – What is Wear?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955676" y="1280713"/>
            <a:ext cx="7621165" cy="5011737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3" y="1280713"/>
            <a:ext cx="1460339" cy="10952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3" y="2531142"/>
            <a:ext cx="1455645" cy="10917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9" t="9858" r="406" b="5717"/>
          <a:stretch/>
        </p:blipFill>
        <p:spPr>
          <a:xfrm>
            <a:off x="944666" y="3778051"/>
            <a:ext cx="1458410" cy="1111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3" y="5109303"/>
            <a:ext cx="1452163" cy="10891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" r="662"/>
          <a:stretch/>
        </p:blipFill>
        <p:spPr>
          <a:xfrm>
            <a:off x="5069711" y="5093859"/>
            <a:ext cx="1388962" cy="109974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9"/>
          <a:stretch/>
        </p:blipFill>
        <p:spPr>
          <a:xfrm>
            <a:off x="5048351" y="3786581"/>
            <a:ext cx="1410322" cy="10916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9"/>
          <a:stretch/>
        </p:blipFill>
        <p:spPr>
          <a:xfrm>
            <a:off x="5025201" y="2497767"/>
            <a:ext cx="1433472" cy="11208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963" y="1272925"/>
            <a:ext cx="1419597" cy="10646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50152" y="1280713"/>
            <a:ext cx="1084302" cy="1084302"/>
          </a:xfrm>
          <a:prstGeom prst="rect">
            <a:avLst/>
          </a:prstGeom>
          <a:solidFill>
            <a:srgbClr val="92D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550152" y="2547104"/>
            <a:ext cx="1084302" cy="1084302"/>
          </a:xfrm>
          <a:prstGeom prst="rect">
            <a:avLst/>
          </a:prstGeom>
          <a:solidFill>
            <a:srgbClr val="92D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50152" y="3786581"/>
            <a:ext cx="1084302" cy="1084302"/>
          </a:xfrm>
          <a:prstGeom prst="rect">
            <a:avLst/>
          </a:prstGeom>
          <a:solidFill>
            <a:srgbClr val="92D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550152" y="5109303"/>
            <a:ext cx="1084302" cy="1084302"/>
          </a:xfrm>
          <a:prstGeom prst="rect">
            <a:avLst/>
          </a:prstGeom>
          <a:solidFill>
            <a:srgbClr val="F2A04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774204" y="1253321"/>
            <a:ext cx="1084302" cy="1084302"/>
          </a:xfrm>
          <a:prstGeom prst="rect">
            <a:avLst/>
          </a:prstGeom>
          <a:solidFill>
            <a:srgbClr val="F2A04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774204" y="2492798"/>
            <a:ext cx="1084302" cy="1084302"/>
          </a:xfrm>
          <a:prstGeom prst="rect">
            <a:avLst/>
          </a:prstGeom>
          <a:solidFill>
            <a:srgbClr val="F2A04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774204" y="3755502"/>
            <a:ext cx="1084302" cy="1084302"/>
          </a:xfrm>
          <a:prstGeom prst="rect">
            <a:avLst/>
          </a:prstGeom>
          <a:solidFill>
            <a:srgbClr val="B24324"/>
          </a:solidFill>
          <a:ln>
            <a:solidFill>
              <a:srgbClr val="B2432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774204" y="5093813"/>
            <a:ext cx="1084302" cy="1084302"/>
          </a:xfrm>
          <a:prstGeom prst="rect">
            <a:avLst/>
          </a:prstGeom>
          <a:solidFill>
            <a:srgbClr val="B2432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673392" y="1592031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10%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74454" y="285842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713236" y="4097899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30%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686734" y="5428343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941893" y="1574441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50%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941892" y="2846176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928146" y="4097899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80%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51201" y="5428343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100</a:t>
            </a:r>
            <a:r>
              <a:rPr lang="en-US" dirty="0" smtClean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412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182562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Raw Data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933827" y="1211262"/>
            <a:ext cx="3787775" cy="5646737"/>
          </a:xfrm>
        </p:spPr>
        <p:txBody>
          <a:bodyPr>
            <a:normAutofit/>
          </a:bodyPr>
          <a:lstStyle/>
          <a:p>
            <a:pPr marL="0" indent="0"/>
            <a:r>
              <a:rPr lang="en-US" altLang="en-US" dirty="0" smtClean="0">
                <a:latin typeface="Arial" charset="0"/>
                <a:ea typeface="ＭＳ Ｐゴシック" charset="-128"/>
              </a:rPr>
              <a:t>Vibration data</a:t>
            </a: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1000 Hz Sample Rate</a:t>
            </a: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3 Axis</a:t>
            </a: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140272" y="1211262"/>
            <a:ext cx="3779838" cy="5646737"/>
          </a:xfrm>
        </p:spPr>
        <p:txBody>
          <a:bodyPr/>
          <a:lstStyle/>
          <a:p>
            <a:pPr marL="0" indent="0"/>
            <a:r>
              <a:rPr lang="en-US" altLang="en-US" dirty="0" smtClean="0">
                <a:latin typeface="Arial" charset="0"/>
                <a:ea typeface="ＭＳ Ｐゴシック" charset="-128"/>
              </a:rPr>
              <a:t>Acoustic Data</a:t>
            </a: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ＭＳ Ｐゴシック" charset="-128"/>
              </a:rPr>
              <a:t>8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000 Hz Sample Rate</a:t>
            </a: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</p:txBody>
      </p:sp>
      <p:pic>
        <p:nvPicPr>
          <p:cNvPr id="16390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165350"/>
            <a:ext cx="3344863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31" y="1962687"/>
            <a:ext cx="3892372" cy="2919278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049" y="1978184"/>
            <a:ext cx="3892371" cy="2919279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9903698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182562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Data Normalization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933827" y="1211262"/>
            <a:ext cx="3787775" cy="5646737"/>
          </a:xfrm>
        </p:spPr>
        <p:txBody>
          <a:bodyPr>
            <a:normAutofit/>
          </a:bodyPr>
          <a:lstStyle/>
          <a:p>
            <a:pPr marL="0" indent="0"/>
            <a:r>
              <a:rPr lang="en-US" altLang="en-US" dirty="0" smtClean="0">
                <a:latin typeface="Arial" charset="0"/>
                <a:ea typeface="ＭＳ Ｐゴシック" charset="-128"/>
              </a:rPr>
              <a:t>Raw Data</a:t>
            </a:r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285744" indent="-285744">
              <a:buFont typeface="Arial" charset="0"/>
              <a:buChar char="•"/>
            </a:pPr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Signal does not have a zero mean</a:t>
            </a: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Audio and vibration data on different scales</a:t>
            </a: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140272" y="1211262"/>
            <a:ext cx="3779838" cy="5646737"/>
          </a:xfrm>
        </p:spPr>
        <p:txBody>
          <a:bodyPr/>
          <a:lstStyle/>
          <a:p>
            <a:pPr marL="0" indent="0"/>
            <a:r>
              <a:rPr lang="en-US" altLang="en-US" dirty="0" smtClean="0">
                <a:latin typeface="Arial" charset="0"/>
                <a:ea typeface="ＭＳ Ｐゴシック" charset="-128"/>
              </a:rPr>
              <a:t>Normalized Data</a:t>
            </a:r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285744" indent="-285744">
              <a:buFont typeface="Arial" charset="0"/>
              <a:buChar char="•"/>
            </a:pPr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Centered about the x-axis</a:t>
            </a:r>
          </a:p>
          <a:p>
            <a:pPr marL="285750" indent="-285750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Signal energy normalized to 1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" r="6531"/>
          <a:stretch/>
        </p:blipFill>
        <p:spPr>
          <a:xfrm>
            <a:off x="949325" y="1978183"/>
            <a:ext cx="3622675" cy="2919279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" r="6297"/>
          <a:stretch/>
        </p:blipFill>
        <p:spPr>
          <a:xfrm>
            <a:off x="5222928" y="1978182"/>
            <a:ext cx="3564611" cy="2919279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  <p:cxnSp>
        <p:nvCxnSpPr>
          <p:cNvPr id="12" name="Straight Arrow Connector 11"/>
          <p:cNvCxnSpPr/>
          <p:nvPr/>
        </p:nvCxnSpPr>
        <p:spPr>
          <a:xfrm>
            <a:off x="4432680" y="3488005"/>
            <a:ext cx="7075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6713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Cut Boundary Extraction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2"/>
          <a:stretch/>
        </p:blipFill>
        <p:spPr>
          <a:xfrm>
            <a:off x="581565" y="1349163"/>
            <a:ext cx="8076660" cy="46928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07958" y="6041986"/>
            <a:ext cx="1395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Vibration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3776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anchor="ctr"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Contents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55675" y="1435853"/>
            <a:ext cx="7700963" cy="5011737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lvl="1"/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Machine Learning Overview</a:t>
            </a:r>
          </a:p>
          <a:p>
            <a:pPr lvl="1"/>
            <a:endParaRPr lang="en-US" altLang="en-US" sz="24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Machine Learning for Bridge Modelling</a:t>
            </a:r>
            <a:endParaRPr lang="en-US" altLang="en-US" sz="24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/>
            <a:endParaRPr lang="en-US" altLang="en-US" sz="2400" dirty="0" smtClean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Machine 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Learning for Manufacturing</a:t>
            </a:r>
            <a:endParaRPr lang="en-US" altLang="en-US" sz="2400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sz="24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Storing Machine 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Learning Models</a:t>
            </a:r>
          </a:p>
          <a:p>
            <a:pPr lvl="1"/>
            <a:endParaRPr lang="en-US" altLang="en-US" sz="2400" dirty="0">
              <a:latin typeface="Arial" charset="0"/>
              <a:ea typeface="ＭＳ Ｐゴシック" charset="-128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en-US" sz="2400" dirty="0" smtClean="0">
                <a:latin typeface="Arial" charset="0"/>
                <a:ea typeface="ＭＳ Ｐゴシック" charset="-128"/>
              </a:rPr>
              <a:t>Looking to the </a:t>
            </a:r>
            <a:r>
              <a:rPr lang="en-US" altLang="en-US" sz="2400" dirty="0" smtClean="0">
                <a:latin typeface="Arial" charset="0"/>
                <a:ea typeface="ＭＳ Ｐゴシック" charset="-128"/>
              </a:rPr>
              <a:t>Future</a:t>
            </a:r>
            <a:endParaRPr lang="en-US" altLang="en-US" sz="2400" dirty="0" smtClean="0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Frequency Content of Each Cut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4" y="1349163"/>
            <a:ext cx="7973242" cy="469282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07958" y="6041986"/>
            <a:ext cx="1395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Vibration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3295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Frequency Content of Each Cut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4" y="1349163"/>
            <a:ext cx="7973242" cy="46928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07958" y="6041986"/>
            <a:ext cx="1395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Vibration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4047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Frequency Content of Each Cut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4" y="1349163"/>
            <a:ext cx="7973242" cy="46928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07958" y="6041986"/>
            <a:ext cx="1395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Vibration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9285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Frequency Content  (Rotation Speed)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74" y="1349163"/>
            <a:ext cx="7973242" cy="4692822"/>
          </a:xfrm>
          <a:prstGeom prst="rect">
            <a:avLst/>
          </a:prstGeom>
        </p:spPr>
      </p:pic>
      <p:pic>
        <p:nvPicPr>
          <p:cNvPr id="4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99" y="1351089"/>
            <a:ext cx="7973242" cy="46928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04569" y="4700336"/>
            <a:ext cx="1527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3000 RPM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227053" y="4963253"/>
            <a:ext cx="62564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07958" y="6041986"/>
            <a:ext cx="1395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Vibration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0658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6"/>
          <p:cNvSpPr>
            <a:spLocks noGrp="1"/>
          </p:cNvSpPr>
          <p:nvPr>
            <p:ph type="title"/>
          </p:nvPr>
        </p:nvSpPr>
        <p:spPr>
          <a:xfrm>
            <a:off x="950913" y="476250"/>
            <a:ext cx="7707312" cy="649288"/>
          </a:xfrm>
        </p:spPr>
        <p:txBody>
          <a:bodyPr anchor="ctr"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charset="-128"/>
              </a:rPr>
              <a:t>Predicting Tool Wear – Results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82" y="1468438"/>
            <a:ext cx="5791200" cy="434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373" y="4482814"/>
            <a:ext cx="1460339" cy="10952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373" y="3095577"/>
            <a:ext cx="1452163" cy="10891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" r="662"/>
          <a:stretch/>
        </p:blipFill>
        <p:spPr>
          <a:xfrm>
            <a:off x="6979373" y="1704430"/>
            <a:ext cx="1388962" cy="109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3690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latin typeface="Arial" charset="0"/>
                <a:ea typeface="ＭＳ Ｐゴシック" charset="-128"/>
              </a:rPr>
              <a:t>Predicting Tool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Wear - Summary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0"/>
          </p:nvPr>
        </p:nvSpPr>
        <p:spPr>
          <a:xfrm>
            <a:off x="955676" y="1280713"/>
            <a:ext cx="7621165" cy="4864447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344488" lvl="2" indent="0">
              <a:buNone/>
            </a:pPr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200" dirty="0" smtClean="0">
                <a:latin typeface="Arial" charset="0"/>
                <a:ea typeface="ＭＳ Ｐゴシック" charset="-128"/>
              </a:rPr>
              <a:t>A Gaussian process regression model can be used to predict tool wear</a:t>
            </a:r>
          </a:p>
          <a:p>
            <a:pPr lvl="1"/>
            <a:endParaRPr lang="en-US" altLang="en-US" sz="2200" dirty="0" smtClean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200" dirty="0" smtClean="0">
                <a:latin typeface="Arial" charset="0"/>
                <a:ea typeface="ＭＳ Ｐゴシック" charset="-128"/>
              </a:rPr>
              <a:t>The Gaussian process regression model gives us a uncertainty measure for all predictions</a:t>
            </a:r>
          </a:p>
          <a:p>
            <a:pPr marL="0" lvl="1" indent="0">
              <a:buNone/>
            </a:pPr>
            <a:endParaRPr lang="en-US" altLang="en-US" sz="2200" dirty="0"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200" dirty="0" smtClean="0">
                <a:latin typeface="Arial" charset="0"/>
                <a:ea typeface="ＭＳ Ｐゴシック" charset="-128"/>
              </a:rPr>
              <a:t>Even as a human, it is extremely difficult to quantify tool wear in a way that is consistent</a:t>
            </a: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lvl="1" indent="0">
              <a:buNone/>
            </a:pPr>
            <a:endParaRPr lang="en-US" altLang="en-US" dirty="0"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79107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ctrTitle"/>
          </p:nvPr>
        </p:nvSpPr>
        <p:spPr>
          <a:xfrm>
            <a:off x="457200" y="2254250"/>
            <a:ext cx="8229600" cy="82391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Exchanging Predictive Models</a:t>
            </a:r>
            <a:endParaRPr lang="en-US" altLang="en-US" sz="28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603375" y="4460875"/>
            <a:ext cx="6059488" cy="781050"/>
          </a:xfrm>
        </p:spPr>
        <p:txBody>
          <a:bodyPr/>
          <a:lstStyle/>
          <a:p>
            <a:pPr marL="0" indent="0" fontAlgn="auto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 smtClean="0"/>
              <a:t>Max Ferguson</a:t>
            </a:r>
            <a:endParaRPr lang="en-US" dirty="0"/>
          </a:p>
          <a:p>
            <a:pPr marL="0" indent="0" fontAlgn="auto">
              <a:spcAft>
                <a:spcPts val="0"/>
              </a:spcAft>
              <a:buFont typeface="Wingdings" charset="0"/>
              <a:buNone/>
              <a:defRPr/>
            </a:pPr>
            <a:r>
              <a:rPr lang="en-US" dirty="0" smtClean="0"/>
              <a:t>04/28/15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3078163"/>
            <a:ext cx="8229600" cy="6159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latin typeface="Arial" charset="0"/>
                <a:ea typeface="ＭＳ Ｐゴシック" charset="-128"/>
              </a:rPr>
              <a:t>PMML Support for Gaussian Process Regression</a:t>
            </a:r>
            <a:endParaRPr lang="en-US" dirty="0">
              <a:solidFill>
                <a:schemeClr val="bg2"/>
              </a:solidFill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1603375" y="2051050"/>
            <a:ext cx="2954338" cy="1235075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latin typeface="Arial" charset="0"/>
                <a:ea typeface="ＭＳ Ｐゴシック" charset="-128"/>
              </a:rPr>
              <a:t>Looking to the Future</a:t>
            </a:r>
            <a:endParaRPr lang="en-US" altLang="en-US" sz="36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5" y="3429000"/>
            <a:ext cx="2954338" cy="1244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PMML AND Gaussian Process Regression 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63" y="2055637"/>
            <a:ext cx="2697663" cy="2023246"/>
          </a:xfr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anchor="ctr"/>
          <a:lstStyle/>
          <a:p>
            <a:r>
              <a:rPr lang="en-US" sz="2800" dirty="0"/>
              <a:t>Exploring PMML Applications</a:t>
            </a:r>
            <a:endParaRPr lang="en-US" altLang="en-US" sz="28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55675" y="1292226"/>
            <a:ext cx="7700963" cy="5011737"/>
          </a:xfrm>
        </p:spPr>
        <p:txBody>
          <a:bodyPr/>
          <a:lstStyle/>
          <a:p>
            <a:pPr lvl="1" fontAlgn="auto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Load PMML model onto a smart sensor (C++)</a:t>
            </a:r>
          </a:p>
          <a:p>
            <a:pPr lvl="1" fontAlgn="auto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Leverage the power of the cloud: make predictions using the Google Machine Learning Engine</a:t>
            </a:r>
          </a:p>
          <a:p>
            <a:pPr lvl="1" fontAlgn="auto">
              <a:spcBef>
                <a:spcPts val="120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Publish our tool wear and energy consumption models</a:t>
            </a:r>
          </a:p>
          <a:p>
            <a:pPr lvl="1" fontAlgn="auto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  <a:p>
            <a:pPr lvl="1" fontAlgn="auto"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ea typeface="+mn-e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044" y="3331493"/>
            <a:ext cx="2255108" cy="12886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20" y="5026213"/>
            <a:ext cx="2006760" cy="13748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980" y="5123281"/>
            <a:ext cx="2098990" cy="1180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257" y="4491789"/>
            <a:ext cx="1812174" cy="181217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1760200" y="3975809"/>
            <a:ext cx="13359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551152" y="3975809"/>
            <a:ext cx="133592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760200" y="3988634"/>
            <a:ext cx="0" cy="11346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879640" y="3975809"/>
            <a:ext cx="0" cy="5511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472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Detecting Sudden Changes to Manufacturing Process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86" y="1371600"/>
            <a:ext cx="6424869" cy="481865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 rot="5400000">
            <a:off x="3990790" y="2518983"/>
            <a:ext cx="3924408" cy="2348632"/>
          </a:xfrm>
          <a:prstGeom prst="rect">
            <a:avLst/>
          </a:prstGeom>
          <a:solidFill>
            <a:srgbClr val="F8696B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5400000">
            <a:off x="1492728" y="2369551"/>
            <a:ext cx="3924409" cy="2647491"/>
          </a:xfrm>
          <a:prstGeom prst="rect">
            <a:avLst/>
          </a:prstGeom>
          <a:solidFill>
            <a:srgbClr val="63BE7B">
              <a:alpha val="3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3"/>
          <p:cNvSpPr txBox="1">
            <a:spLocks/>
          </p:cNvSpPr>
          <p:nvPr/>
        </p:nvSpPr>
        <p:spPr bwMode="auto">
          <a:xfrm>
            <a:off x="2392091" y="3504433"/>
            <a:ext cx="2687010" cy="55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1"/>
                </a:solidFill>
                <a:ea typeface="+mj-ea"/>
                <a:cs typeface="+mj-cs"/>
              </a:rPr>
              <a:t>Normal Behavior</a:t>
            </a:r>
            <a:endParaRPr lang="en-US" sz="2000" dirty="0">
              <a:solidFill>
                <a:schemeClr val="tx1"/>
              </a:solidFill>
              <a:ea typeface="+mj-ea"/>
              <a:cs typeface="+mj-cs"/>
            </a:endParaRPr>
          </a:p>
        </p:txBody>
      </p:sp>
      <p:sp>
        <p:nvSpPr>
          <p:cNvPr id="21" name="Title 3"/>
          <p:cNvSpPr txBox="1">
            <a:spLocks/>
          </p:cNvSpPr>
          <p:nvPr/>
        </p:nvSpPr>
        <p:spPr bwMode="auto">
          <a:xfrm>
            <a:off x="4909911" y="3504433"/>
            <a:ext cx="2687010" cy="552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bg2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6pPr>
            <a:lvl7pPr marL="9144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7pPr>
            <a:lvl8pPr marL="13716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8pPr>
            <a:lvl9pPr marL="1828800" algn="l" defTabSz="457200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bg2"/>
                </a:solidFill>
                <a:latin typeface="Source Sans Pro Semibold" charset="0"/>
                <a:ea typeface="ＭＳ Ｐゴシック" charset="0"/>
                <a:cs typeface="ＭＳ Ｐゴシック" charset="0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sz="2000" dirty="0" smtClean="0">
                <a:solidFill>
                  <a:schemeClr val="tx1"/>
                </a:solidFill>
                <a:ea typeface="+mj-ea"/>
                <a:cs typeface="+mj-cs"/>
              </a:rPr>
              <a:t>Unusual Behavior</a:t>
            </a:r>
            <a:endParaRPr lang="en-US" sz="2000" dirty="0">
              <a:solidFill>
                <a:schemeClr val="tx1"/>
              </a:solidFill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980485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182562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Introduction: Bridge Acceleration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t="9751" r="440" b="16830"/>
          <a:stretch/>
        </p:blipFill>
        <p:spPr>
          <a:xfrm>
            <a:off x="949325" y="962526"/>
            <a:ext cx="7280275" cy="4026568"/>
          </a:xfrm>
          <a:prstGeom prst="rect">
            <a:avLst/>
          </a:prstGeom>
        </p:spPr>
      </p:pic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909220" y="5251575"/>
            <a:ext cx="7747418" cy="553368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lvl="1"/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How do we predict the acceleration at the midpoint?</a:t>
            </a:r>
            <a:endParaRPr lang="en-US" altLang="en-US" sz="2400" dirty="0" smtClean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8484" y="5740775"/>
            <a:ext cx="3139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>
                <a:latin typeface="Arial" charset="0"/>
              </a:rPr>
              <a:t>(under traffic load)</a:t>
            </a:r>
            <a:endParaRPr lang="en-US" alt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2819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479425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Intelligent Sensor Networks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8" name="Picture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384" y="2862167"/>
            <a:ext cx="1853194" cy="17642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45" y="1545857"/>
            <a:ext cx="1123025" cy="1123025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3" y="3182779"/>
            <a:ext cx="1123025" cy="1123025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61" y="5025756"/>
            <a:ext cx="1123025" cy="1123025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  <p:cxnSp>
        <p:nvCxnSpPr>
          <p:cNvPr id="6" name="Straight Arrow Connector 5"/>
          <p:cNvCxnSpPr>
            <a:stCxn id="31" idx="3"/>
          </p:cNvCxnSpPr>
          <p:nvPr/>
        </p:nvCxnSpPr>
        <p:spPr>
          <a:xfrm>
            <a:off x="3487786" y="2107370"/>
            <a:ext cx="388598" cy="7547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32" idx="3"/>
            <a:endCxn id="8" idx="1"/>
          </p:cNvCxnSpPr>
          <p:nvPr/>
        </p:nvCxnSpPr>
        <p:spPr>
          <a:xfrm flipV="1">
            <a:off x="3467404" y="3744288"/>
            <a:ext cx="408980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3" idx="3"/>
          </p:cNvCxnSpPr>
          <p:nvPr/>
        </p:nvCxnSpPr>
        <p:spPr>
          <a:xfrm flipV="1">
            <a:off x="3460545" y="4626408"/>
            <a:ext cx="415839" cy="9608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5"/>
          <a:srcRect l="49690" b="60155"/>
          <a:stretch/>
        </p:blipFill>
        <p:spPr>
          <a:xfrm>
            <a:off x="2069803" y="1545857"/>
            <a:ext cx="1417983" cy="11230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/>
          <a:srcRect l="49313" t="59982" r="377" b="173"/>
          <a:stretch/>
        </p:blipFill>
        <p:spPr>
          <a:xfrm>
            <a:off x="2049421" y="3182776"/>
            <a:ext cx="1417983" cy="11230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/>
          <a:srcRect l="49313" t="59982" r="377" b="173"/>
          <a:stretch/>
        </p:blipFill>
        <p:spPr>
          <a:xfrm>
            <a:off x="2042562" y="5025755"/>
            <a:ext cx="1417983" cy="112302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9579" y="2002414"/>
            <a:ext cx="2937959" cy="3483746"/>
          </a:xfrm>
          <a:prstGeom prst="rect">
            <a:avLst/>
          </a:prstGeom>
        </p:spPr>
      </p:pic>
      <p:cxnSp>
        <p:nvCxnSpPr>
          <p:cNvPr id="54" name="Straight Arrow Connector 53"/>
          <p:cNvCxnSpPr>
            <a:stCxn id="8" idx="3"/>
          </p:cNvCxnSpPr>
          <p:nvPr/>
        </p:nvCxnSpPr>
        <p:spPr>
          <a:xfrm>
            <a:off x="5729578" y="3744288"/>
            <a:ext cx="63913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562197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>
          <a:xfrm>
            <a:off x="1603375" y="2051050"/>
            <a:ext cx="2954338" cy="1235075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latin typeface="Arial" charset="0"/>
                <a:ea typeface="ＭＳ Ｐゴシック" charset="-128"/>
              </a:rPr>
              <a:t>Questions?</a:t>
            </a:r>
            <a:endParaRPr lang="en-US" altLang="en-US" sz="36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5" y="3429000"/>
            <a:ext cx="2954338" cy="1244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PMML AND Gaussian Process Regression 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663" y="2181217"/>
            <a:ext cx="2697663" cy="1772085"/>
          </a:xfrm>
        </p:spPr>
      </p:pic>
    </p:spTree>
    <p:extLst>
      <p:ext uri="{BB962C8B-B14F-4D97-AF65-F5344CB8AC3E}">
        <p14:creationId xmlns:p14="http://schemas.microsoft.com/office/powerpoint/2010/main" val="6175754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182562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Introduction: Simplified system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890" y="1261816"/>
            <a:ext cx="2868748" cy="21515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29" y="1064588"/>
            <a:ext cx="4011510" cy="30332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965367" y="4830512"/>
                <a:ext cx="7747418" cy="553368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1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en-US" sz="3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</m:ctrlPr>
                            </m:accPr>
                            <m:e>
                              <m:r>
                                <a:rPr lang="en-US" altLang="en-US" sz="3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𝑚𝑎𝑥</m:t>
                          </m:r>
                        </m:sub>
                      </m:sSub>
                      <m:r>
                        <a:rPr lang="el-GR" altLang="en-US" sz="360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=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𝑓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sSub>
                        <m:sSubPr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𝑐𝑜𝑛𝑐𝑟𝑒𝑡𝑒</m:t>
                          </m:r>
                        </m:sub>
                      </m:sSub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,</m:t>
                      </m:r>
                      <m:sSub>
                        <m:sSubPr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 </m:t>
                          </m:r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𝐼</m:t>
                          </m:r>
                        </m:e>
                        <m:sub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𝑏𝑒𝑎𝑚</m:t>
                          </m:r>
                        </m:sub>
                      </m:sSub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,</m:t>
                      </m:r>
                      <m:sSub>
                        <m:sSubPr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𝑝</m:t>
                          </m:r>
                        </m:e>
                        <m:sub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𝑐𝑎𝑟</m:t>
                          </m:r>
                        </m:sub>
                      </m:sSub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𝑡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)…)</m:t>
                      </m:r>
                    </m:oMath>
                  </m:oMathPara>
                </a14:m>
                <a:endParaRPr lang="en-US" altLang="en-US" sz="3600" dirty="0" smtClean="0">
                  <a:solidFill>
                    <a:schemeClr val="tx1"/>
                  </a:solidFill>
                  <a:latin typeface="Arial" charset="0"/>
                  <a:ea typeface="ＭＳ Ｐゴシック" charset="-128"/>
                </a:endParaRPr>
              </a:p>
            </p:txBody>
          </p:sp>
        </mc:Choice>
        <mc:Fallback>
          <p:sp>
            <p:nvSpPr>
              <p:cNvPr id="14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965367" y="4830512"/>
                <a:ext cx="7747418" cy="553368"/>
              </a:xfrm>
              <a:blipFill rotWithShape="0"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2903621" y="4267200"/>
            <a:ext cx="0" cy="4831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94046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182562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Introduction</a:t>
            </a:r>
            <a:r>
              <a:rPr lang="en-US" altLang="en-US" dirty="0">
                <a:latin typeface="Arial" charset="0"/>
                <a:ea typeface="ＭＳ Ｐゴシック" charset="-128"/>
              </a:rPr>
              <a:t>: Finite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Element Approach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890" y="1261816"/>
            <a:ext cx="2868748" cy="21515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229" y="1064588"/>
            <a:ext cx="4011510" cy="3033294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2903621" y="4267200"/>
            <a:ext cx="0" cy="4831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037556" y="4818438"/>
                <a:ext cx="7747418" cy="553368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1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accPr>
                        <m:e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𝑥</m:t>
                          </m:r>
                        </m:e>
                      </m:acc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𝑡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)=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𝑓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sSub>
                        <m:sSubPr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𝑐𝑜𝑛𝑐𝑟𝑒𝑡𝑒</m:t>
                          </m:r>
                        </m:sub>
                      </m:sSub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,</m:t>
                      </m:r>
                      <m:sSub>
                        <m:sSubPr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 </m:t>
                          </m:r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𝐼</m:t>
                          </m:r>
                        </m:e>
                        <m:sub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𝑏𝑒𝑎𝑚</m:t>
                          </m:r>
                        </m:sub>
                      </m:sSub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,</m:t>
                      </m:r>
                      <m:sSub>
                        <m:sSubPr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𝑝</m:t>
                          </m:r>
                        </m:e>
                        <m:sub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𝑐𝑎𝑟</m:t>
                          </m:r>
                        </m:sub>
                      </m:sSub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𝑡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)…)</m:t>
                      </m:r>
                    </m:oMath>
                  </m:oMathPara>
                </a14:m>
                <a:endParaRPr lang="en-US" altLang="en-US" sz="3600" dirty="0" smtClean="0">
                  <a:solidFill>
                    <a:schemeClr val="tx1"/>
                  </a:solidFill>
                  <a:latin typeface="Arial" charset="0"/>
                  <a:ea typeface="ＭＳ Ｐゴシック" charset="-128"/>
                </a:endParaRPr>
              </a:p>
            </p:txBody>
          </p:sp>
        </mc:Choice>
        <mc:Fallback>
          <p:sp>
            <p:nvSpPr>
              <p:cNvPr id="8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037556" y="4818438"/>
                <a:ext cx="7747418" cy="553368"/>
              </a:xfrm>
              <a:blipFill rotWithShape="0"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0" y="1261816"/>
            <a:ext cx="4474682" cy="283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669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182562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Introduction: Problems with Classical Approach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4" b="14058"/>
          <a:stretch/>
        </p:blipFill>
        <p:spPr>
          <a:xfrm>
            <a:off x="949325" y="2844215"/>
            <a:ext cx="2863484" cy="14117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1893"/>
          <a:stretch/>
        </p:blipFill>
        <p:spPr>
          <a:xfrm>
            <a:off x="949325" y="4467725"/>
            <a:ext cx="2863483" cy="1676401"/>
          </a:xfrm>
          <a:prstGeom prst="rect">
            <a:avLst/>
          </a:prstGeom>
        </p:spPr>
      </p:pic>
      <p:sp>
        <p:nvSpPr>
          <p:cNvPr id="11" name="Content Placeholder 4"/>
          <p:cNvSpPr>
            <a:spLocks noGrp="1"/>
          </p:cNvSpPr>
          <p:nvPr>
            <p:ph sz="quarter" idx="10"/>
          </p:nvPr>
        </p:nvSpPr>
        <p:spPr>
          <a:xfrm>
            <a:off x="4131302" y="1449847"/>
            <a:ext cx="7747418" cy="553368"/>
          </a:xfr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3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Complicated Sections</a:t>
            </a:r>
          </a:p>
        </p:txBody>
      </p:sp>
      <p:sp>
        <p:nvSpPr>
          <p:cNvPr id="12" name="Content Placeholder 4"/>
          <p:cNvSpPr>
            <a:spLocks noGrp="1"/>
          </p:cNvSpPr>
          <p:nvPr>
            <p:ph sz="quarter" idx="10"/>
          </p:nvPr>
        </p:nvSpPr>
        <p:spPr>
          <a:xfrm>
            <a:off x="4131302" y="2782743"/>
            <a:ext cx="7747418" cy="553368"/>
          </a:xfr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1" indent="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3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Material Degradation</a:t>
            </a:r>
          </a:p>
          <a:p>
            <a:pPr marL="0" marR="0" lvl="1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3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Section Loss</a:t>
            </a:r>
            <a:endParaRPr lang="en-US" altLang="en-US" sz="30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0"/>
          </p:nvPr>
        </p:nvSpPr>
        <p:spPr>
          <a:xfrm>
            <a:off x="4131302" y="4761413"/>
            <a:ext cx="7747418" cy="553368"/>
          </a:xfr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3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 Situ tests are difficult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8" b="7141"/>
          <a:stretch/>
        </p:blipFill>
        <p:spPr>
          <a:xfrm>
            <a:off x="949325" y="970171"/>
            <a:ext cx="2863483" cy="16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9561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182562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 Machine Learning: Learning Parameters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890" y="1261816"/>
            <a:ext cx="2868748" cy="21515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52545" y="4699459"/>
                <a:ext cx="7747418" cy="553368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lvl="1" indent="0" defTabSz="91440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accPr>
                        <m:e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𝑥</m:t>
                          </m:r>
                        </m:e>
                      </m:acc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𝑡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)=</m:t>
                      </m:r>
                      <m:sSub>
                        <m:sSubPr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en-US" sz="36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</m:ctrlPr>
                            </m:accPr>
                            <m:e>
                              <m:r>
                                <a:rPr lang="en-US" altLang="en-US" sz="36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sSub>
                        <m:sSubPr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𝑝</m:t>
                          </m:r>
                        </m:e>
                        <m:sub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𝑐𝑎𝑟</m:t>
                          </m:r>
                        </m:sub>
                      </m:sSub>
                      <m:d>
                        <m:dPr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dPr>
                        <m:e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𝑡</m:t>
                          </m:r>
                        </m:e>
                      </m:d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,</m:t>
                      </m:r>
                      <m:sSub>
                        <m:sSubPr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 </m:t>
                          </m:r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𝑣</m:t>
                          </m:r>
                        </m:e>
                        <m:sub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𝑐𝑎𝑟</m:t>
                          </m:r>
                        </m:sub>
                      </m:sSub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𝑡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))</m:t>
                      </m:r>
                    </m:oMath>
                  </m:oMathPara>
                </a14:m>
                <a:endParaRPr lang="en-US" altLang="en-US" sz="3600" dirty="0" smtClean="0">
                  <a:solidFill>
                    <a:schemeClr val="tx1"/>
                  </a:solidFill>
                  <a:latin typeface="Arial" charset="0"/>
                  <a:ea typeface="ＭＳ Ｐゴシック" charset="-128"/>
                </a:endParaRPr>
              </a:p>
            </p:txBody>
          </p:sp>
        </mc:Choice>
        <mc:Fallback>
          <p:sp>
            <p:nvSpPr>
              <p:cNvPr id="9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52545" y="4699459"/>
                <a:ext cx="7747418" cy="553368"/>
              </a:xfrm>
              <a:blipFill rotWithShape="0">
                <a:blip r:embed="rId4"/>
                <a:stretch>
                  <a:fillRect b="-9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254512" y="5577720"/>
                <a:ext cx="7747418" cy="553368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lvl="1" indent="0" defTabSz="91440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accPr>
                        <m:e>
                          <m:r>
                            <a:rPr lang="en-US" altLang="en-US" sz="36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𝜽</m:t>
                          </m:r>
                        </m:e>
                      </m:acc>
                      <m:r>
                        <a:rPr lang="el-GR" altLang="en-US" sz="360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=</m:t>
                      </m:r>
                      <m:sSup>
                        <m:sSupPr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en-US" sz="3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  <m:t>𝑚𝑖𝑑𝑝𝑜𝑖𝑛𝑡</m:t>
                                  </m:r>
                                </m:sub>
                              </m:sSub>
                              <m:r>
                                <a:rPr lang="en-US" altLang="en-US" sz="3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en-US" sz="3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en-US" sz="3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,…</m:t>
                              </m:r>
                              <m:sSub>
                                <m:sSubPr>
                                  <m:ctrlPr>
                                    <a:rPr lang="en-US" alt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en-US" sz="3600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en-US" sz="3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,…</m:t>
                              </m:r>
                            </m:e>
                          </m:d>
                        </m:e>
                        <m:sup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en-US" sz="3600" dirty="0" smtClean="0">
                  <a:solidFill>
                    <a:schemeClr val="tx1"/>
                  </a:solidFill>
                  <a:latin typeface="Arial" charset="0"/>
                  <a:ea typeface="ＭＳ Ｐゴシック" charset="-128"/>
                </a:endParaRPr>
              </a:p>
            </p:txBody>
          </p:sp>
        </mc:Choice>
        <mc:Fallback>
          <p:sp>
            <p:nvSpPr>
              <p:cNvPr id="10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254512" y="5577720"/>
                <a:ext cx="7747418" cy="553368"/>
              </a:xfrm>
              <a:blipFill rotWithShape="0">
                <a:blip r:embed="rId5"/>
                <a:stretch>
                  <a:fillRect b="-41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>
            <a:off x="3513221" y="4168231"/>
            <a:ext cx="0" cy="4831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23" y="1178014"/>
            <a:ext cx="4935675" cy="27383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ontent Placeholder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3497179" y="4117056"/>
                <a:ext cx="1349457" cy="553368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lvl="1" indent="0" defTabSz="91440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600" b="0" i="1" smtClean="0">
                          <a:solidFill>
                            <a:srgbClr val="8C1515"/>
                          </a:solidFill>
                          <a:latin typeface="Cambria Math" charset="0"/>
                          <a:ea typeface="ＭＳ Ｐゴシック" charset="-128"/>
                        </a:rPr>
                        <m:t>𝐿𝑒𝑎𝑟𝑛</m:t>
                      </m:r>
                    </m:oMath>
                  </m:oMathPara>
                </a14:m>
                <a:endParaRPr lang="en-US" altLang="en-US" sz="2600" dirty="0" smtClean="0">
                  <a:solidFill>
                    <a:srgbClr val="C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mc:Choice>
        <mc:Fallback>
          <p:sp>
            <p:nvSpPr>
              <p:cNvPr id="12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3497179" y="4117056"/>
                <a:ext cx="1349457" cy="553368"/>
              </a:xfr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6432637" y="2177234"/>
            <a:ext cx="109032" cy="109032"/>
          </a:xfrm>
          <a:prstGeom prst="ellipse">
            <a:avLst/>
          </a:prstGeom>
          <a:noFill/>
          <a:ln w="12700"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677236" y="2075629"/>
            <a:ext cx="109032" cy="109032"/>
          </a:xfrm>
          <a:prstGeom prst="ellipse">
            <a:avLst/>
          </a:prstGeom>
          <a:noFill/>
          <a:ln w="12700"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042234" y="2130262"/>
            <a:ext cx="109032" cy="109032"/>
          </a:xfrm>
          <a:prstGeom prst="ellipse">
            <a:avLst/>
          </a:prstGeom>
          <a:noFill/>
          <a:ln w="12700"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330102" y="2104861"/>
            <a:ext cx="109032" cy="109032"/>
          </a:xfrm>
          <a:prstGeom prst="ellipse">
            <a:avLst/>
          </a:prstGeom>
          <a:noFill/>
          <a:ln w="12700"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728966" y="2155929"/>
            <a:ext cx="109032" cy="109032"/>
          </a:xfrm>
          <a:prstGeom prst="ellipse">
            <a:avLst/>
          </a:prstGeom>
          <a:noFill/>
          <a:ln w="12700"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7270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49325" y="182562"/>
            <a:ext cx="7707313" cy="650875"/>
          </a:xfrm>
        </p:spPr>
        <p:txBody>
          <a:bodyPr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Machine Learning: Overview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0"/>
          </p:nvPr>
        </p:nvSpPr>
        <p:spPr>
          <a:xfrm>
            <a:off x="955675" y="1435853"/>
            <a:ext cx="7700963" cy="5011737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lvl="1"/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Advantages</a:t>
            </a:r>
          </a:p>
          <a:p>
            <a:pPr lvl="2"/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Do not need to make assumptions about properties</a:t>
            </a:r>
          </a:p>
          <a:p>
            <a:pPr lvl="2"/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Predictions can be very accurate (&lt; %3 Error)</a:t>
            </a:r>
            <a:endParaRPr lang="en-US" altLang="en-US" sz="2400" dirty="0" smtClean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/>
            <a:endParaRPr lang="en-US" altLang="en-US" sz="24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Disadvantages</a:t>
            </a:r>
            <a:endParaRPr lang="en-US" altLang="en-US" sz="24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2"/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Collecting training data is hard</a:t>
            </a:r>
            <a:endParaRPr lang="en-US" altLang="en-US" sz="24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2"/>
            <a:r>
              <a:rPr lang="en-US" altLang="en-US" sz="2400" dirty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Some parameters (E,I) are difficult to 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infer</a:t>
            </a:r>
          </a:p>
          <a:p>
            <a:pPr lvl="2"/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Physical meaning of parameters is lost</a:t>
            </a:r>
          </a:p>
        </p:txBody>
      </p:sp>
    </p:spTree>
    <p:extLst>
      <p:ext uri="{BB962C8B-B14F-4D97-AF65-F5344CB8AC3E}">
        <p14:creationId xmlns:p14="http://schemas.microsoft.com/office/powerpoint/2010/main" val="178094002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882316" y="2679700"/>
            <a:ext cx="3675397" cy="1235075"/>
          </a:xfrm>
        </p:spPr>
        <p:txBody>
          <a:bodyPr/>
          <a:lstStyle/>
          <a:p>
            <a:r>
              <a:rPr lang="en-US" altLang="en-US" sz="3800" dirty="0" smtClean="0">
                <a:latin typeface="Arial" charset="0"/>
                <a:ea typeface="ＭＳ Ｐゴシック" charset="-128"/>
              </a:rPr>
              <a:t>Detecting Acceleration Anomalies</a:t>
            </a:r>
            <a:endParaRPr lang="en-US" altLang="en-US" sz="38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1603375" y="3914775"/>
            <a:ext cx="2954338" cy="1244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Real-Time Machine Learning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8" r="12508"/>
          <a:stretch>
            <a:fillRect/>
          </a:stretch>
        </p:blipFill>
        <p:spPr>
          <a:xfrm>
            <a:off x="4665661" y="2207235"/>
            <a:ext cx="2377440" cy="2287572"/>
          </a:xfrm>
        </p:spPr>
      </p:pic>
    </p:spTree>
    <p:extLst>
      <p:ext uri="{BB962C8B-B14F-4D97-AF65-F5344CB8AC3E}">
        <p14:creationId xmlns:p14="http://schemas.microsoft.com/office/powerpoint/2010/main" val="11859996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U_Preso_4x3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EsriMapsInfo xmlns="ESRI.ArcGIS.Mapping.OfficeIntegration.PowerPointInfo">
  <Version>Version1</Version>
  <RequiresSignIn>False</RequiresSignIn>
</EsriMapsInfo>
</file>

<file path=customXml/itemProps1.xml><?xml version="1.0" encoding="utf-8"?>
<ds:datastoreItem xmlns:ds="http://schemas.openxmlformats.org/officeDocument/2006/customXml" ds:itemID="{BCED49D1-DCAD-4868-96E0-9E69B0BF73D3}">
  <ds:schemaRefs>
    <ds:schemaRef ds:uri="ESRI.ArcGIS.Mapping.OfficeIntegration.PowerPointInfo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SU_Preso_4x3_v7</Template>
  <TotalTime>6259</TotalTime>
  <Words>855</Words>
  <Application>Microsoft Macintosh PowerPoint</Application>
  <PresentationFormat>On-screen Show (4:3)</PresentationFormat>
  <Paragraphs>221</Paragraphs>
  <Slides>31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Calibri</vt:lpstr>
      <vt:lpstr>Cambria Math</vt:lpstr>
      <vt:lpstr>ＭＳ Ｐゴシック</vt:lpstr>
      <vt:lpstr>Source Sans Pro</vt:lpstr>
      <vt:lpstr>Source Sans Pro Semibold</vt:lpstr>
      <vt:lpstr>Wingdings</vt:lpstr>
      <vt:lpstr>Arial</vt:lpstr>
      <vt:lpstr>SU_Preso_4x3_v6</vt:lpstr>
      <vt:lpstr>SU_Template_TopBar</vt:lpstr>
      <vt:lpstr>Real-Time Machine Learning as a way to Optimize Civil and Mechanical Systems</vt:lpstr>
      <vt:lpstr>Contents </vt:lpstr>
      <vt:lpstr>Introduction: Bridge Acceleration</vt:lpstr>
      <vt:lpstr>Introduction: Simplified system</vt:lpstr>
      <vt:lpstr>Introduction: Finite Element Approach</vt:lpstr>
      <vt:lpstr>Introduction: Problems with Classical Approach</vt:lpstr>
      <vt:lpstr> Machine Learning: Learning Parameters</vt:lpstr>
      <vt:lpstr>Machine Learning: Overview</vt:lpstr>
      <vt:lpstr>Detecting Acceleration Anomalies</vt:lpstr>
      <vt:lpstr>Detecting Acceleration Anomalies: Overview</vt:lpstr>
      <vt:lpstr>Predicting Material Type - Support Vector Machine</vt:lpstr>
      <vt:lpstr>Detecting Acceleration Anomalies: Overview</vt:lpstr>
      <vt:lpstr>Detecting Acceleration Anomalies: Overview</vt:lpstr>
      <vt:lpstr>Tool Condition Prediction</vt:lpstr>
      <vt:lpstr>Predicting Tool Wear – Background</vt:lpstr>
      <vt:lpstr>Predicting Tool Wear – What is Wear?</vt:lpstr>
      <vt:lpstr>Raw Data</vt:lpstr>
      <vt:lpstr>Data Normalization</vt:lpstr>
      <vt:lpstr>Cut Boundary Extraction</vt:lpstr>
      <vt:lpstr>Frequency Content of Each Cut</vt:lpstr>
      <vt:lpstr>Frequency Content of Each Cut</vt:lpstr>
      <vt:lpstr>Frequency Content of Each Cut</vt:lpstr>
      <vt:lpstr>Frequency Content  (Rotation Speed)</vt:lpstr>
      <vt:lpstr>Predicting Tool Wear – Results</vt:lpstr>
      <vt:lpstr>Predicting Tool Wear - Summary</vt:lpstr>
      <vt:lpstr>Exchanging Predictive Models</vt:lpstr>
      <vt:lpstr>Looking to the Future</vt:lpstr>
      <vt:lpstr>Exploring PMML Applications</vt:lpstr>
      <vt:lpstr>Detecting Sudden Changes to Manufacturing Process</vt:lpstr>
      <vt:lpstr>Intelligent Sensor Networks</vt:lpstr>
      <vt:lpstr>Questions?</vt:lpstr>
    </vt:vector>
  </TitlesOfParts>
  <LinksUpToDate>false</LinksUpToDate>
  <SharedDoc>false</SharedDoc>
  <HyperlinkBase/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Monitoring of Manufacturing Systems</dc:title>
  <dc:creator>Max Ferguson</dc:creator>
  <dc:description>2012 PowerPoint template redesign</dc:description>
  <cp:lastModifiedBy>Max Ferguson</cp:lastModifiedBy>
  <cp:revision>114</cp:revision>
  <dcterms:created xsi:type="dcterms:W3CDTF">2016-04-22T01:02:21Z</dcterms:created>
  <dcterms:modified xsi:type="dcterms:W3CDTF">2016-10-13T03:23:35Z</dcterms:modified>
</cp:coreProperties>
</file>